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2" r:id="rId1"/>
  </p:sldMasterIdLst>
  <p:notesMasterIdLst>
    <p:notesMasterId r:id="rId77"/>
  </p:notesMasterIdLst>
  <p:sldIdLst>
    <p:sldId id="361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1" r:id="rId30"/>
    <p:sldId id="292" r:id="rId31"/>
    <p:sldId id="293" r:id="rId32"/>
    <p:sldId id="294" r:id="rId33"/>
    <p:sldId id="295" r:id="rId34"/>
    <p:sldId id="296" r:id="rId35"/>
    <p:sldId id="298" r:id="rId36"/>
    <p:sldId id="299" r:id="rId37"/>
    <p:sldId id="300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290" r:id="rId50"/>
    <p:sldId id="313" r:id="rId51"/>
    <p:sldId id="314" r:id="rId52"/>
    <p:sldId id="322" r:id="rId53"/>
    <p:sldId id="332" r:id="rId54"/>
    <p:sldId id="341" r:id="rId55"/>
    <p:sldId id="358" r:id="rId56"/>
    <p:sldId id="349" r:id="rId57"/>
    <p:sldId id="350" r:id="rId58"/>
    <p:sldId id="352" r:id="rId59"/>
    <p:sldId id="351" r:id="rId60"/>
    <p:sldId id="353" r:id="rId61"/>
    <p:sldId id="335" r:id="rId62"/>
    <p:sldId id="336" r:id="rId63"/>
    <p:sldId id="345" r:id="rId64"/>
    <p:sldId id="355" r:id="rId65"/>
    <p:sldId id="356" r:id="rId66"/>
    <p:sldId id="357" r:id="rId67"/>
    <p:sldId id="360" r:id="rId68"/>
    <p:sldId id="348" r:id="rId69"/>
    <p:sldId id="359" r:id="rId70"/>
    <p:sldId id="346" r:id="rId71"/>
    <p:sldId id="342" r:id="rId72"/>
    <p:sldId id="343" r:id="rId73"/>
    <p:sldId id="337" r:id="rId74"/>
    <p:sldId id="340" r:id="rId75"/>
    <p:sldId id="316" r:id="rId7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799" autoAdjust="0"/>
  </p:normalViewPr>
  <p:slideViewPr>
    <p:cSldViewPr snapToGrid="0" snapToObjects="1">
      <p:cViewPr>
        <p:scale>
          <a:sx n="100" d="100"/>
          <a:sy n="100" d="100"/>
        </p:scale>
        <p:origin x="-186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59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1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7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582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782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544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6600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875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0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6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6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7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8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5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0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89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9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816" y="527917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>
                <a:cs typeface="Times New Roman" pitchFamily="18" charset="0"/>
              </a:rPr>
              <a:t>Если потенциальный работник, получив личную медицинскую книжку, оплаченную работодателем,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заключит </a:t>
            </a:r>
            <a:r>
              <a:rPr lang="ru-RU" sz="3200" b="1" dirty="0" smtClean="0">
                <a:cs typeface="Times New Roman" pitchFamily="18" charset="0"/>
              </a:rPr>
              <a:t>в дальнейшем с организацией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трудовой договор, </a:t>
            </a:r>
            <a:r>
              <a:rPr lang="ru-RU" sz="3200" b="1" dirty="0" smtClean="0">
                <a:cs typeface="Times New Roman" pitchFamily="18" charset="0"/>
              </a:rPr>
              <a:t>заставить его «отрабатывать» расходы, понесенные работодателем, нельзя. </a:t>
            </a:r>
          </a:p>
          <a:p>
            <a:r>
              <a:rPr lang="ru-RU" sz="3200" b="1" dirty="0" smtClean="0">
                <a:cs typeface="Times New Roman" pitchFamily="18" charset="0"/>
              </a:rPr>
              <a:t>     Трудовой кодекс РФ не предусматривает возможности взыскания с потенциального работника убытков, причиненных не заключением трудового договора.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123" y="520810"/>
            <a:ext cx="86636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212 ТК РФ.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Обязанности работодателя по обеспечению безопасных условий труда.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(извлечение)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         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Недопущение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работников к исполнению ими трудовых обязанностей :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без прохождения обязательных медицинских осмотров,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обязательного психиатрического освидетельствования, а также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 случаях медицинских противопоказаний.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616" y="555915"/>
            <a:ext cx="8885383" cy="645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76 ТК РФ 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Отстранение от работы (извлечение)</a:t>
            </a:r>
            <a:endParaRPr lang="ru-RU" sz="3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Работодатель обязан отстранить от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работы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(не допускать к работе) работника: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не прошедшего в установленном порядке обязательный медицинский осмотр,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также обязательное психиатрическое освидетельствование в случаях, предусмотренных федеральными законами и иными нормативными правовыми актами РФ;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при выявлении в соответствии с медицинским заключением противопоказаний для выполнения работником работы, обусловленной трудовым договором.</a:t>
            </a:r>
          </a:p>
          <a:p>
            <a:pPr>
              <a:buClr>
                <a:srgbClr val="D60093"/>
              </a:buClr>
              <a:buFont typeface="Wingdings" pitchFamily="2" charset="2"/>
              <a:buChar char="§"/>
            </a:pPr>
            <a:endParaRPr lang="ru-RU" sz="3200" b="1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882" y="582179"/>
            <a:ext cx="793403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itchFamily="18" charset="0"/>
              </a:rPr>
              <a:t>Приказ Минздравсоцразвития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12.04.2011 г. № 302н 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«Об утверждении перечней вредных и (или) опасных производственных факторов и работ, при выполнении которых проводятся предварительные и периодические медицинские осмотры (обследования), и 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Порядка проведения предварительных и периодических медицинских осмотров (обследований) работников, занятых на тяжелых работах и на работах с вредными и (или) опасными условиями труда»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Приложение № 2, п. 14 - 26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9673" y="637309"/>
            <a:ext cx="771236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Роспотребнадзора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20.05.2005 N 402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(в ред. Приказов Роспотребнадзора от 10.07.2007 № 215, от 07.04.2009 N 321)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"О личной медицинской книжке и санитарном паспорте"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(Зарегистрировано в Минюсте РФ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01.06.2005  N 6674)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600364"/>
            <a:ext cx="815570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30 марта 1999 г. N 52-ФЗ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санитарно-эпидемиологическом благополучии населения"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(в ред.  ФЗ РФ от 28.12.2010 N 394-ФЗ,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от 18.07.2011 N 242-ФЗ и др.)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 извлечение ) 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920" y="540327"/>
            <a:ext cx="79617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Данные о прохождении медицинских осмотров подлежат внесению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личные медицинские книжки </a:t>
            </a:r>
            <a:r>
              <a:rPr lang="ru-RU" sz="3200" b="1" dirty="0" smtClean="0">
                <a:cs typeface="Times New Roman" pitchFamily="18" charset="0"/>
              </a:rPr>
              <a:t>работников в случаях и порядке, предусмотренном приказом Роспотребнадзора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20.05.2005 № 402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68" y="529647"/>
            <a:ext cx="806334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Порядок проведения обязательных медицинских осмотров,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учета,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ведения отчетности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выдачи работникам личных медицинских книжек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определяется </a:t>
            </a:r>
            <a:r>
              <a:rPr lang="ru-RU" sz="3200" b="1" dirty="0" smtClean="0">
                <a:cs typeface="Times New Roman" pitchFamily="18" charset="0"/>
              </a:rPr>
              <a:t>федеральным органом исполнительной власти, осуществляющим нормативно-правовое регулирование в сфере здравоохранения.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548" y="528748"/>
            <a:ext cx="864426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соответствии с подпунктом 13.2 п. 13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«Личная гигиена» СП 2.3.6.1066-0113.2 </a:t>
            </a:r>
          </a:p>
          <a:p>
            <a:r>
              <a:rPr lang="ru-RU" sz="3200" b="1" dirty="0" smtClean="0">
                <a:cs typeface="Times New Roman" pitchFamily="18" charset="0"/>
              </a:rPr>
              <a:t>на каждого работника заводится </a:t>
            </a:r>
          </a:p>
          <a:p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личная медицинская книжка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установленного образца, в которую вносятся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результаты медицинских обследований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лабораторных исследований,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сведения о перенесенных инфекционных заболеваниях,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отметка о прохождении гигиенической подготовки и аттестации.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938" y="452582"/>
            <a:ext cx="759229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Проект приказа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МЗ РФ и Федеральной службы по надзору в сфере защиты прав потребителей и благополучия человека</a:t>
            </a:r>
            <a:r>
              <a:rPr lang="ru-RU" sz="28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от  17.10. 2014 г.                                                                                                                 </a:t>
            </a:r>
            <a:r>
              <a:rPr lang="ru-RU" sz="2800" b="1" dirty="0" smtClean="0">
                <a:cs typeface="Times New Roman" pitchFamily="18" charset="0"/>
              </a:rPr>
              <a:t>«Об организации и проведении предварительных при поступлении на работу и периодических медицинских осмотров, вакцинации,  профессиональной гигиенической подготовки и аттестации работников отдельных профессий, производств, организаций»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9032" y="1956986"/>
            <a:ext cx="7625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«</a:t>
            </a:r>
            <a:r>
              <a:rPr lang="ru-RU" sz="4000" b="1" dirty="0" err="1" smtClean="0">
                <a:cs typeface="Times New Roman" pitchFamily="18" charset="0"/>
              </a:rPr>
              <a:t>Декретированый</a:t>
            </a:r>
            <a:r>
              <a:rPr lang="ru-RU" sz="4000" b="1" dirty="0" smtClean="0">
                <a:cs typeface="Times New Roman" pitchFamily="18" charset="0"/>
              </a:rPr>
              <a:t>  </a:t>
            </a:r>
            <a:r>
              <a:rPr lang="ru-RU" sz="4000" b="1" dirty="0">
                <a:cs typeface="Times New Roman" pitchFamily="18" charset="0"/>
              </a:rPr>
              <a:t>к</a:t>
            </a:r>
            <a:r>
              <a:rPr lang="ru-RU" sz="4000" b="1" dirty="0" smtClean="0">
                <a:cs typeface="Times New Roman" pitchFamily="18" charset="0"/>
              </a:rPr>
              <a:t>онтингент»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7309" y="5050235"/>
            <a:ext cx="79340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Доцент, канд. мед. наук</a:t>
            </a:r>
          </a:p>
          <a:p>
            <a:pPr algn="ctr"/>
            <a:r>
              <a:rPr lang="ru-RU" sz="4000" b="1" dirty="0" smtClean="0">
                <a:cs typeface="Times New Roman" pitchFamily="18" charset="0"/>
              </a:rPr>
              <a:t>Петрук Юлия Александровна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808" y="529766"/>
            <a:ext cx="8420985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Проект МЗ РФ от 31.12.2015 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 Об утверждении Порядка проведения обязательных предварительных (при поступлении на работу) и периодических медицинских осмотров, учета, ведения отчетности и выдачи личных медицинских книжек работникам организаций пищевой промышленности, общественного питания и торговли, водопроводных сооружений, медицинских организаций, детских учреждений и некоторых других работодателей</a:t>
            </a:r>
            <a:endParaRPr lang="ru-RU" sz="3200" dirty="0" smtClean="0"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405" y="537165"/>
            <a:ext cx="84803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Форма личной медицинской книжки </a:t>
            </a:r>
            <a:r>
              <a:rPr lang="ru-RU" sz="3200" b="1" dirty="0" smtClean="0">
                <a:cs typeface="Times New Roman" pitchFamily="18" charset="0"/>
              </a:rPr>
              <a:t>сотрудника утверждена Приказом Роспотребнадзора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20.05.05 № 402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«О личной медицинской книжке и санитарном паспорте».</a:t>
            </a:r>
            <a:endParaRPr lang="ru-RU" sz="3600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3" name="Picture 5" descr="http://cpmed.ru/sites/default/files/my_images/med_knijka_vnyt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8317" y="3321761"/>
            <a:ext cx="6103088" cy="2877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423" y="552893"/>
            <a:ext cx="8070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7220" y="562861"/>
            <a:ext cx="84741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Форма личной медицинской книжки </a:t>
            </a:r>
            <a:r>
              <a:rPr lang="ru-RU" sz="3200" b="1" dirty="0" smtClean="0">
                <a:cs typeface="Times New Roman" pitchFamily="18" charset="0"/>
              </a:rPr>
              <a:t>оформляется 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для работников </a:t>
            </a:r>
            <a:r>
              <a:rPr lang="ru-RU" sz="3200" b="1" dirty="0" smtClean="0">
                <a:cs typeface="Times New Roman" pitchFamily="18" charset="0"/>
              </a:rPr>
              <a:t>отдельных профессий, производств и организаций,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деятельность которых связана: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600" b="1" dirty="0" smtClean="0"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с производством, хранением, транспортировкой и реализацией пищевых продуктов и питьевой воды;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600" b="1" dirty="0" smtClean="0">
                <a:cs typeface="Times New Roman" pitchFamily="18" charset="0"/>
              </a:rPr>
              <a:t>2</a:t>
            </a:r>
            <a:r>
              <a:rPr lang="ru-RU" sz="3200" b="1" dirty="0" smtClean="0">
                <a:cs typeface="Times New Roman" pitchFamily="18" charset="0"/>
              </a:rPr>
              <a:t>. воспитанием и обучением детей;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600" b="1" dirty="0" smtClean="0">
                <a:cs typeface="Times New Roman" pitchFamily="18" charset="0"/>
              </a:rPr>
              <a:t>3. </a:t>
            </a:r>
            <a:r>
              <a:rPr lang="ru-RU" sz="3200" b="1" dirty="0" smtClean="0">
                <a:cs typeface="Times New Roman" pitchFamily="18" charset="0"/>
              </a:rPr>
              <a:t>коммунальным и бытовым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обслуживанием населения. 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270" y="561089"/>
            <a:ext cx="84741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Медицинские осмотры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«декретированного контингента» </a:t>
            </a:r>
            <a:r>
              <a:rPr lang="ru-RU" sz="3200" b="1" dirty="0" smtClean="0">
                <a:cs typeface="Times New Roman" pitchFamily="18" charset="0"/>
              </a:rPr>
              <a:t>– </a:t>
            </a:r>
          </a:p>
          <a:p>
            <a:r>
              <a:rPr lang="ru-RU" sz="3200" b="1" dirty="0" smtClean="0">
                <a:cs typeface="Times New Roman" pitchFamily="18" charset="0"/>
              </a:rPr>
              <a:t>это отдельная группа медосмотров, которая направлена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на охрану здоровья населения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предупреждения возникновения и распространения заболеваний.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     Этот вид медицинских осмотров служит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для решения вопросов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эпидемиологического безопасности населения</a:t>
            </a:r>
            <a:r>
              <a:rPr lang="ru-RU" sz="3200" b="1" dirty="0" smtClean="0">
                <a:cs typeface="Times New Roman" pitchFamily="18" charset="0"/>
              </a:rPr>
              <a:t>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86" y="552450"/>
            <a:ext cx="876346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Личная медицинская книжка  (ЛМК) </a:t>
            </a:r>
            <a:r>
              <a:rPr lang="ru-RU" sz="3200" b="1" dirty="0" smtClean="0">
                <a:cs typeface="Times New Roman" pitchFamily="18" charset="0"/>
              </a:rPr>
              <a:t>– это документ, который свидетельствует </a:t>
            </a:r>
          </a:p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о годности </a:t>
            </a:r>
            <a:r>
              <a:rPr lang="ru-RU" sz="3200" b="1" dirty="0" smtClean="0">
                <a:cs typeface="Times New Roman" pitchFamily="18" charset="0"/>
              </a:rPr>
              <a:t>сотрудника по состоянию здоровья выполнять определенную работу.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Picture 6" descr="http://im3-tub-ru.yandex.net/i?id=409661580-4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7628" y="3083441"/>
            <a:ext cx="2998381" cy="287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018" y="542039"/>
            <a:ext cx="81445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Личная медицинская книжка </a:t>
            </a:r>
            <a:r>
              <a:rPr lang="ru-RU" sz="3200" b="1" dirty="0" smtClean="0">
                <a:cs typeface="Times New Roman" pitchFamily="18" charset="0"/>
              </a:rPr>
              <a:t>(медкнижка) или, как ее в народе называют… санитарная книжка –</a:t>
            </a:r>
          </a:p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это официальный документ.  </a:t>
            </a:r>
          </a:p>
          <a:p>
            <a:r>
              <a:rPr lang="ru-RU" sz="3200" b="1" dirty="0" smtClean="0">
                <a:cs typeface="Times New Roman" pitchFamily="18" charset="0"/>
              </a:rPr>
              <a:t>      Как у каждого человека есть документ удостоверяющий личность - паспорт, так </a:t>
            </a:r>
          </a:p>
          <a:p>
            <a:r>
              <a:rPr lang="ru-RU" sz="3200" b="1" dirty="0" smtClean="0">
                <a:cs typeface="Times New Roman" pitchFamily="18" charset="0"/>
              </a:rPr>
              <a:t>у каждого работника в сфере производства и реализации продуктов питания должен быть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документ, удостоверяющий состояние здоровья человека.</a:t>
            </a:r>
            <a:r>
              <a:rPr lang="ru-RU" sz="3200" b="1" dirty="0" smtClean="0">
                <a:cs typeface="Times New Roman" pitchFamily="18" charset="0"/>
              </a:rPr>
              <a:t> 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644" y="558431"/>
            <a:ext cx="885915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Медицинская книжка</a:t>
            </a:r>
            <a:r>
              <a:rPr lang="ru-RU" sz="3200" b="1" dirty="0" smtClean="0">
                <a:cs typeface="Times New Roman" pitchFamily="18" charset="0"/>
              </a:rPr>
              <a:t> - является своеобразным медицинским паспортом.</a:t>
            </a:r>
          </a:p>
          <a:p>
            <a:r>
              <a:rPr lang="ru-RU" sz="3200" b="1" dirty="0" smtClean="0">
                <a:cs typeface="Times New Roman" pitchFamily="18" charset="0"/>
              </a:rPr>
              <a:t>     Бланки личных медицинских книжек являются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документами строгой отчетности</a:t>
            </a:r>
            <a:r>
              <a:rPr lang="ru-RU" sz="3200" b="1" dirty="0" smtClean="0">
                <a:cs typeface="Times New Roman" pitchFamily="18" charset="0"/>
              </a:rPr>
              <a:t>, защищенными от подделок полиграфической продукцией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уровня "В"</a:t>
            </a:r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и свободной продаже не подлежат.</a:t>
            </a:r>
            <a:r>
              <a:rPr lang="ru-RU" sz="3200" b="1" dirty="0" smtClean="0">
                <a:cs typeface="Times New Roman" pitchFamily="18" charset="0"/>
              </a:rPr>
              <a:t> 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Picture 6" descr="http://im7-tub-ru.yandex.net/i?id=106753511-2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4707" y="4678326"/>
            <a:ext cx="3476846" cy="177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447" y="547134"/>
            <a:ext cx="794252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Личная медицинская книжка должна иметь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номер</a:t>
            </a:r>
            <a:r>
              <a:rPr lang="ru-RU" sz="3200" b="1" dirty="0" smtClean="0">
                <a:cs typeface="Times New Roman" pitchFamily="18" charset="0"/>
              </a:rPr>
              <a:t>, поскольку являются бланками строгой отчетности и защищены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голограммой (круглой). </a:t>
            </a:r>
          </a:p>
          <a:p>
            <a:r>
              <a:rPr lang="ru-RU" sz="3200" b="1" dirty="0" smtClean="0">
                <a:cs typeface="Times New Roman" pitchFamily="18" charset="0"/>
              </a:rPr>
              <a:t>Должен вестись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реестр</a:t>
            </a:r>
            <a:r>
              <a:rPr lang="ru-RU" sz="3200" b="1" dirty="0" smtClean="0">
                <a:cs typeface="Times New Roman" pitchFamily="18" charset="0"/>
              </a:rPr>
              <a:t> выданных личных медицинских книжек.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pic>
        <p:nvPicPr>
          <p:cNvPr id="4" name="Picture 5" descr="http://im3-tub-ru.yandex.net/i?id=280638466-3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3080" y="4072270"/>
            <a:ext cx="3349256" cy="213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200" y="546828"/>
            <a:ext cx="803821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Федеральная служба по надзору в сфере защиты прав потребителей и благополучия человека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 кодировкой региона</a:t>
            </a:r>
            <a:r>
              <a:rPr lang="ru-RU" sz="32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выдают: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бланки личных медицинских книжек,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голографические марки к ним.</a:t>
            </a:r>
          </a:p>
          <a:p>
            <a:r>
              <a:rPr lang="ru-RU" sz="3200" b="1" dirty="0" smtClean="0"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Подделка медицинской книжки </a:t>
            </a:r>
            <a:r>
              <a:rPr lang="ru-RU" sz="3200" b="1" dirty="0" smtClean="0">
                <a:cs typeface="Times New Roman" pitchFamily="18" charset="0"/>
              </a:rPr>
              <a:t>влечет за собой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уголовную ответственность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по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ст. 327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Уголовного Кодекса РФ.</a:t>
            </a:r>
            <a:endParaRPr lang="ru-RU" sz="3600" dirty="0" smtClean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303" y="563525"/>
            <a:ext cx="80701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Личная медицинская книжка, содержащая сведения об органе, выдавшем книжку, и ее владельце оформляется, как паспорт РФ,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горизонтальном развороте.</a:t>
            </a:r>
            <a:endParaRPr lang="ru-RU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pic>
        <p:nvPicPr>
          <p:cNvPr id="4" name="Picture 5" descr="http://im5-tub-ru.yandex.net/i?id=159259953-31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5879" y="3530009"/>
            <a:ext cx="3700130" cy="1945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35" y="540039"/>
            <a:ext cx="884843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ФЗ РФ № 323-ФЗ  </a:t>
            </a:r>
            <a:r>
              <a:rPr lang="ru-RU" sz="3200" b="1" dirty="0" smtClean="0">
                <a:cs typeface="Times New Roman" pitchFamily="18" charset="0"/>
              </a:rPr>
              <a:t>(статья 2), </a:t>
            </a:r>
          </a:p>
          <a:p>
            <a:r>
              <a:rPr lang="ru-RU" sz="3200" b="1" dirty="0" smtClean="0">
                <a:cs typeface="Times New Roman" pitchFamily="18" charset="0"/>
              </a:rPr>
              <a:t>закреплено понятие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здоровья,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как  состояние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физического,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психического и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социального благополучия человека, при котором отсутствуют заболевания, а также расстройства функций органов и систем организма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550" y="548906"/>
            <a:ext cx="842098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личной медицинской книжке указываются: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фамилия, имя и отчество лица, получающего книжку, и </a:t>
            </a:r>
          </a:p>
          <a:p>
            <a:pPr>
              <a:buClr>
                <a:schemeClr val="tx1"/>
              </a:buClr>
            </a:pPr>
            <a:r>
              <a:rPr lang="ru-RU" sz="3200" b="1" dirty="0" smtClean="0">
                <a:cs typeface="Times New Roman" pitchFamily="18" charset="0"/>
              </a:rPr>
              <a:t>наименование организации </a:t>
            </a:r>
          </a:p>
          <a:p>
            <a:pPr>
              <a:buClr>
                <a:schemeClr val="tx1"/>
              </a:buClr>
            </a:pPr>
            <a:r>
              <a:rPr lang="ru-RU" sz="3200" b="1" dirty="0" smtClean="0">
                <a:cs typeface="Times New Roman" pitchFamily="18" charset="0"/>
              </a:rPr>
              <a:t>(работодателя);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отметки о работе на протяжении трудовой деятельности, переводы к другому работодателю в период действия итогов обследования;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отметки о перенесенных инфекционных заболеваниях;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отметки о профилактических прививках;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872" y="577038"/>
            <a:ext cx="81232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результаты лабораторных исследований и осмотра дерматовенеролога;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результаты исследований: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на гельминтозы,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на носительство возбудителей дифтерии,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 на носительство патогенного стафилококка.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486" y="519666"/>
            <a:ext cx="79744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Работники,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 имеющие личной медицинской книжки установленной формы,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 прошедшие медицинские осмотры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 прошедшие профессиональной гигиенической подготовки и аттестации,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не могут быть допущены к работе, которая связана: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030" y="563525"/>
            <a:ext cx="829339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с производством, хранением, транспортированием и реализацией пищевых продуктов и питьевой воды,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воспитанием и обучением детей,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коммунальным и бытовым обслуживанием населения.</a:t>
            </a:r>
          </a:p>
          <a:p>
            <a:pPr>
              <a:buClr>
                <a:srgbClr val="CC0000"/>
              </a:buClr>
            </a:pPr>
            <a:r>
              <a:rPr lang="ru-RU" sz="3200" b="1" dirty="0" smtClean="0">
                <a:cs typeface="Times New Roman" pitchFamily="18" charset="0"/>
              </a:rPr>
              <a:t>     По общему правилу оформленная личная медицинская книжка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выдается работнику, </a:t>
            </a:r>
            <a:r>
              <a:rPr lang="ru-RU" sz="3200" b="1" dirty="0" smtClean="0">
                <a:cs typeface="Times New Roman" pitchFamily="18" charset="0"/>
              </a:rPr>
              <a:t>но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должна передаваться на хранение работодателю</a:t>
            </a:r>
            <a:endParaRPr lang="ru-RU" sz="3600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749" y="627321"/>
            <a:ext cx="808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3916" y="547162"/>
            <a:ext cx="867616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В исключительных случаях </a:t>
            </a:r>
            <a:r>
              <a:rPr lang="ru-RU" sz="3200" b="1" dirty="0" smtClean="0">
                <a:cs typeface="Times New Roman" pitchFamily="18" charset="0"/>
              </a:rPr>
              <a:t>допускается передача личной медицинской книжки </a:t>
            </a:r>
          </a:p>
          <a:p>
            <a:r>
              <a:rPr lang="ru-RU" sz="3200" b="1" dirty="0" smtClean="0">
                <a:cs typeface="Times New Roman" pitchFamily="18" charset="0"/>
              </a:rPr>
              <a:t>на руки работнику - в том случае, если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работник выполняет свою трудовую функцию на отдаленных точках </a:t>
            </a:r>
            <a:r>
              <a:rPr lang="ru-RU" sz="3200" b="1" dirty="0" smtClean="0">
                <a:cs typeface="Times New Roman" pitchFamily="18" charset="0"/>
              </a:rPr>
              <a:t>(например, продавцу мелкорозничной точки), на транспортном средстве (например, водителю). </a:t>
            </a:r>
          </a:p>
          <a:p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     При увольнении и переходе к другому работодателю </a:t>
            </a:r>
            <a:r>
              <a:rPr lang="ru-RU" sz="3200" b="1" dirty="0" smtClean="0">
                <a:cs typeface="Times New Roman" pitchFamily="18" charset="0"/>
              </a:rPr>
              <a:t>личная медицинская книжка остается у владельца (работника) и предъявляется по месту новой работы.</a:t>
            </a:r>
            <a:r>
              <a:rPr lang="ru-RU" sz="3200" dirty="0" smtClean="0">
                <a:cs typeface="Times New Roman" pitchFamily="18" charset="0"/>
              </a:rPr>
              <a:t> 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903" y="541596"/>
            <a:ext cx="778303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Медицинский осмотр</a:t>
            </a:r>
          </a:p>
          <a:p>
            <a:r>
              <a:rPr lang="ru-RU" sz="3200" b="1" dirty="0" smtClean="0">
                <a:cs typeface="Times New Roman" pitchFamily="18" charset="0"/>
              </a:rPr>
              <a:t>     Если работник уклоняется от прохождения медосмотров, то работодатель обязан отстранить его от работы (не допускать к работе)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(п. 3 части первой ст. 76 ТК РФ).</a:t>
            </a:r>
          </a:p>
          <a:p>
            <a:r>
              <a:rPr lang="ru-RU" sz="3200" b="1" dirty="0" smtClean="0">
                <a:cs typeface="Times New Roman" pitchFamily="18" charset="0"/>
              </a:rPr>
              <a:t>     В период отстранения от работы заработная плата работнику </a:t>
            </a:r>
          </a:p>
          <a:p>
            <a:r>
              <a:rPr lang="ru-RU" sz="3200" b="1" dirty="0" smtClean="0">
                <a:cs typeface="Times New Roman" pitchFamily="18" charset="0"/>
              </a:rPr>
              <a:t>не начисляется.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39" y="523653"/>
            <a:ext cx="78999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Если работник не прошел медосмотр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не по своей вине </a:t>
            </a:r>
            <a:r>
              <a:rPr lang="ru-RU" sz="3200" b="1" dirty="0" smtClean="0">
                <a:cs typeface="Times New Roman" pitchFamily="18" charset="0"/>
              </a:rPr>
              <a:t>и вследствие этого отстранен от работы, ему производится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оплата</a:t>
            </a:r>
            <a:r>
              <a:rPr lang="ru-RU" sz="3200" b="1" dirty="0" smtClean="0">
                <a:cs typeface="Times New Roman" pitchFamily="18" charset="0"/>
              </a:rPr>
              <a:t> за все время отстранения от работы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как за простой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(часть третья ст. 76 ТК РФ).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16" y="563526"/>
            <a:ext cx="85306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 мая 2013 г. N 296н</a:t>
            </a:r>
          </a:p>
          <a:p>
            <a:r>
              <a:rPr lang="ru-RU" sz="3200" b="1" dirty="0" smtClean="0">
                <a:cs typeface="Times New Roman" pitchFamily="18" charset="0"/>
              </a:rPr>
              <a:t>«О внесении изменений в приложение </a:t>
            </a:r>
          </a:p>
          <a:p>
            <a:r>
              <a:rPr lang="ru-RU" sz="3200" b="1" dirty="0" err="1" smtClean="0">
                <a:cs typeface="Times New Roman" pitchFamily="18" charset="0"/>
              </a:rPr>
              <a:t>n</a:t>
            </a:r>
            <a:r>
              <a:rPr lang="ru-RU" sz="3200" b="1" dirty="0" smtClean="0">
                <a:cs typeface="Times New Roman" pitchFamily="18" charset="0"/>
              </a:rPr>
              <a:t> 2 к приказу министерства здравоохранения и социального развития Российской Федерации от 12 апреля 2011 г. </a:t>
            </a:r>
            <a:r>
              <a:rPr lang="ru-RU" sz="3200" b="1" dirty="0" err="1" smtClean="0">
                <a:cs typeface="Times New Roman" pitchFamily="18" charset="0"/>
              </a:rPr>
              <a:t>n</a:t>
            </a:r>
            <a:r>
              <a:rPr lang="ru-RU" sz="3200" b="1" dirty="0" smtClean="0">
                <a:cs typeface="Times New Roman" pitchFamily="18" charset="0"/>
              </a:rPr>
              <a:t> 302н "об утверждении перечней вредных и (или) опасных производственных факторов и работ, при выполнении которых проводятся обязательные …. "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302" y="159488"/>
            <a:ext cx="849541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C0066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По  приказу Минздравсоцразвития </a:t>
            </a:r>
          </a:p>
          <a:p>
            <a:pPr>
              <a:buClr>
                <a:srgbClr val="CC0066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12.04.2011 г. № 302н: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Периодичность</a:t>
            </a:r>
            <a:r>
              <a:rPr lang="ru-RU" sz="3200" b="1" dirty="0" smtClean="0">
                <a:cs typeface="Times New Roman" pitchFamily="18" charset="0"/>
              </a:rPr>
              <a:t> - </a:t>
            </a:r>
            <a:r>
              <a:rPr lang="ru-RU" sz="3600" b="1" dirty="0" smtClean="0">
                <a:cs typeface="Times New Roman" pitchFamily="18" charset="0"/>
              </a:rPr>
              <a:t>1 раз в год</a:t>
            </a:r>
          </a:p>
          <a:p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Специалисты: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терапевт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дерматовенеролог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отоларинголог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стоматолог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психиатр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психиатр-нарколог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врачи психиатрической комиссии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гинеколог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инфекционист*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70" y="172927"/>
            <a:ext cx="837740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FF00"/>
                </a:solidFill>
                <a:cs typeface="Times New Roman" pitchFamily="18" charset="0"/>
              </a:rPr>
              <a:t>Исследования:</a:t>
            </a:r>
          </a:p>
          <a:p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(зависят от пункта прил. 2, приказа № 302н,)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Рентгенография грудной клетки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Исследование крови на сифилис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Исследования на носительство возбудителей кишечных</a:t>
            </a:r>
            <a:r>
              <a:rPr lang="ru-RU" sz="2800" b="1" i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инфекций и серологическое обследование на брюшной тиф при поступлении на работу и в дальнейшем – по эпидпоказаниям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Исследования на</a:t>
            </a:r>
            <a:r>
              <a:rPr lang="ru-RU" sz="2800" b="1" i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гельминтозы при поступлении на работу и в дальнейшем – не реже 1 раза в год либо по эпидпоказаниям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Мазок из зева и носа на наличие патогенного стафилококка при поступлении на работу,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sz="2800" b="1" dirty="0" smtClean="0">
                <a:cs typeface="Times New Roman" pitchFamily="18" charset="0"/>
              </a:rPr>
              <a:t>в дальнейшем – по медицинским и эпидпоказаниям</a:t>
            </a:r>
            <a:r>
              <a:rPr lang="ru-RU" sz="2800" dirty="0" smtClean="0">
                <a:cs typeface="Times New Roman" pitchFamily="18" charset="0"/>
              </a:rPr>
              <a:t> </a:t>
            </a:r>
            <a:endParaRPr lang="ru-RU" sz="2800" b="1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7236" y="480291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2595" y="563419"/>
            <a:ext cx="883857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Главный принцип охраны здоровья </a:t>
            </a:r>
            <a:r>
              <a:rPr lang="ru-RU" sz="3200" b="1" dirty="0" smtClean="0">
                <a:cs typeface="Times New Roman" pitchFamily="18" charset="0"/>
              </a:rPr>
              <a:t>- приоритет профилактики в сфере здоровья (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п. 8  статья 4 ФЗ № 323).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Приоритетным направлением </a:t>
            </a:r>
            <a:r>
              <a:rPr lang="ru-RU" sz="3200" b="1" dirty="0" smtClean="0">
                <a:cs typeface="Times New Roman" pitchFamily="18" charset="0"/>
              </a:rPr>
              <a:t>профилактики является осуществление мероприятий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по предупреждению и раннему выявлению заболеваний, в том числе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социально-значимых заболеваний </a:t>
            </a:r>
            <a:r>
              <a:rPr lang="ru-RU" sz="3200" b="1" dirty="0" smtClean="0">
                <a:cs typeface="Times New Roman" pitchFamily="18" charset="0"/>
              </a:rPr>
              <a:t>и борьбе с ними, а так же </a:t>
            </a:r>
          </a:p>
          <a:p>
            <a:pP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проведение профилактических и иных медицинских осмотров  в соответствии с законодательством РФ (ст. 12 ФЗ № 323).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872" y="556880"/>
            <a:ext cx="795315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b="1" u="sng" dirty="0" smtClean="0">
                <a:solidFill>
                  <a:srgbClr val="FFFF00"/>
                </a:solidFill>
                <a:cs typeface="Times New Roman" pitchFamily="18" charset="0"/>
              </a:rPr>
              <a:t>Заболевания и </a:t>
            </a:r>
            <a:r>
              <a:rPr lang="ru-RU" sz="3200" b="1" u="sng" dirty="0" err="1" smtClean="0">
                <a:solidFill>
                  <a:srgbClr val="FFFF00"/>
                </a:solidFill>
                <a:cs typeface="Times New Roman" pitchFamily="18" charset="0"/>
              </a:rPr>
              <a:t>бактерионосительство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:</a:t>
            </a:r>
          </a:p>
          <a:p>
            <a:pPr marL="457200" indent="-457200" algn="ctr"/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(зависят от пункта прил. 2, приказа № 302н,)</a:t>
            </a:r>
            <a:endParaRPr lang="ru-RU" sz="2800" b="1" dirty="0" smtClean="0">
              <a:cs typeface="Times New Roman" pitchFamily="18" charset="0"/>
            </a:endParaRP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1. брюшной тиф, паратифы, сальмонеллез, дизентерия;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2. гельминтозы;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3. сифилис в заразном периоде;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4. лепра;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5. педикулез;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6. заразные кожные заболевания: чесотка,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трихофития, микроспория, парша,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актиномикоз с изъязвлениями или свищами</a:t>
            </a:r>
          </a:p>
          <a:p>
            <a:pPr marL="457200" indent="-457200"/>
            <a:r>
              <a:rPr lang="ru-RU" sz="2800" b="1" dirty="0" smtClean="0">
                <a:cs typeface="Times New Roman" pitchFamily="18" charset="0"/>
              </a:rPr>
              <a:t>на открытых частях тела;</a:t>
            </a:r>
            <a:r>
              <a:rPr lang="ru-RU" sz="28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67" y="544476"/>
            <a:ext cx="80488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7. заразные и деструктивные формы туберкулеза легких, внелегочный туберкулез с наличием свищей, бактериоурии, туберкулезной</a:t>
            </a:r>
          </a:p>
          <a:p>
            <a:r>
              <a:rPr lang="ru-RU" sz="3200" b="1" dirty="0" smtClean="0">
                <a:cs typeface="Times New Roman" pitchFamily="18" charset="0"/>
              </a:rPr>
              <a:t> волчанки лица и рук;</a:t>
            </a:r>
          </a:p>
          <a:p>
            <a:r>
              <a:rPr lang="ru-RU" sz="3200" b="1" dirty="0" smtClean="0">
                <a:cs typeface="Times New Roman" pitchFamily="18" charset="0"/>
              </a:rPr>
              <a:t>8. гонорея (все формы) на срок проведения лечения антибиотиками и получения отрицательных результатов первого контроля;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011" y="527640"/>
            <a:ext cx="78149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9. инфекции кожи и подкожной клетчатки - только для работников акушерских и хирургических стационаров, отделений патологии новорожденных, недоношенных, а также занятых изготовлением и реализацией пищевых продуктов.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cs typeface="Times New Roman" pitchFamily="18" charset="0"/>
              </a:rPr>
              <a:t>10. озена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856" y="584791"/>
            <a:ext cx="876122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 Федеральная служба по надзору в  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               сфере защиты прав потребителей и благополучия человека.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Главный государственный санитарный врач Российской Федерации.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Постановление от 18 мая 2010 г. № 58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Об утверждении САНПИН 2.1.3.2630-10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«Санитарно-эпидемиологические требования к организациям, осуществляющим медицинскую деятельность»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308" y="560646"/>
            <a:ext cx="812327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1.9. </a:t>
            </a:r>
            <a:r>
              <a:rPr lang="ru-RU" sz="3200" b="1" dirty="0" smtClean="0">
                <a:cs typeface="Times New Roman" pitchFamily="18" charset="0"/>
              </a:rPr>
              <a:t>При поступлении на работу 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стационары (отделения)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хирургического </a:t>
            </a:r>
            <a:r>
              <a:rPr lang="ru-RU" sz="3200" b="1" dirty="0" smtClean="0">
                <a:cs typeface="Times New Roman" pitchFamily="18" charset="0"/>
              </a:rPr>
              <a:t>профиля медицинские работники проходят предварительный медицинский осмотр врачей: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невролога,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гинеколога,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дерматовенеролога,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отоларинголога,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офтальмолога и т.д. 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284" y="531628"/>
            <a:ext cx="85273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1.7. </a:t>
            </a:r>
            <a:r>
              <a:rPr lang="ru-RU" sz="3200" b="1" dirty="0" smtClean="0">
                <a:cs typeface="Times New Roman" pitchFamily="18" charset="0"/>
              </a:rPr>
              <a:t>При поступлении на работу в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акушерские стационары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(отделения) медицинские работники проходят осмотр врачей: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стоматолога,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отоларинголога,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дерматовенеролога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гинеколога (в дальнейшем 1 раз в год).     </a:t>
            </a:r>
          </a:p>
          <a:p>
            <a:r>
              <a:rPr lang="ru-RU" sz="3200" b="1" dirty="0" smtClean="0">
                <a:cs typeface="Times New Roman" pitchFamily="18" charset="0"/>
              </a:rPr>
              <a:t>      Дополнительные медицинские осмотры проводятся по показаниям и т.д.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953" y="595423"/>
            <a:ext cx="8123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" name="Picture 3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793" y="167977"/>
            <a:ext cx="8123275" cy="579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492" y="536944"/>
            <a:ext cx="8165805" cy="6101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Подпунктом "б" п.10 ст. 36 ФЗ N 248-ФЗ от 23.07.2013 г."</a:t>
            </a:r>
            <a:r>
              <a:rPr lang="ru-RU" sz="2800" b="1" dirty="0" smtClean="0">
                <a:cs typeface="Times New Roman" pitchFamily="18" charset="0"/>
              </a:rPr>
              <a:t>О внесении изменений в отдельные </a:t>
            </a:r>
            <a:r>
              <a:rPr lang="ru-RU" sz="2800" b="1" dirty="0" err="1" smtClean="0">
                <a:cs typeface="Times New Roman" pitchFamily="18" charset="0"/>
              </a:rPr>
              <a:t>законодат</a:t>
            </a:r>
            <a:r>
              <a:rPr lang="ru-RU" sz="2800" b="1" dirty="0" smtClean="0">
                <a:cs typeface="Times New Roman" pitchFamily="18" charset="0"/>
              </a:rPr>
              <a:t>. акты РФ в связи с реализацией положений ФЗ "О техническом регулировании""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отменено требование </a:t>
            </a:r>
            <a:r>
              <a:rPr lang="ru-RU" sz="2800" b="1" dirty="0" smtClean="0">
                <a:cs typeface="Times New Roman" pitchFamily="18" charset="0"/>
              </a:rPr>
              <a:t>наличия оформленного в установленном </a:t>
            </a:r>
          </a:p>
          <a:p>
            <a:r>
              <a:rPr lang="ru-RU" sz="2800" b="1" dirty="0" smtClean="0">
                <a:cs typeface="Times New Roman" pitchFamily="18" charset="0"/>
              </a:rPr>
              <a:t>порядке санитарного паспорта на специально предназначенные или специально оборудованные транспортные средства для перевозки пищевых продуктов, которое ранее содержалось в п. 4 ст. 19 ФЗ от 02.01.2000 </a:t>
            </a:r>
          </a:p>
          <a:p>
            <a:r>
              <a:rPr lang="ru-RU" sz="2800" b="1" dirty="0" smtClean="0">
                <a:cs typeface="Times New Roman" pitchFamily="18" charset="0"/>
              </a:rPr>
              <a:t>N 29-ФЗ "О качестве и безопасности пищевых продуктов».</a:t>
            </a:r>
            <a:endParaRPr lang="ru-RU" sz="28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16" y="565962"/>
            <a:ext cx="851667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П. 4 ст. 19 от 21.10.2011 г., ФЗ N 29-ФЗ </a:t>
            </a:r>
            <a:r>
              <a:rPr lang="ru-RU" sz="3200" b="1" dirty="0" smtClean="0">
                <a:cs typeface="Times New Roman" pitchFamily="18" charset="0"/>
              </a:rPr>
              <a:t>сформулирован следующим образом:</a:t>
            </a:r>
          </a:p>
          <a:p>
            <a:r>
              <a:rPr lang="ru-RU" sz="3200" b="1" dirty="0" smtClean="0">
                <a:cs typeface="Times New Roman" pitchFamily="18" charset="0"/>
              </a:rPr>
              <a:t> "Для перевозок пищевых продуктов должны использоваться специально предназначенные или специально оборудованные для таких целей транспортные средства".</a:t>
            </a:r>
          </a:p>
          <a:p>
            <a:r>
              <a:rPr lang="ru-RU" sz="3200" b="1" dirty="0" smtClean="0">
                <a:cs typeface="Times New Roman" pitchFamily="18" charset="0"/>
              </a:rPr>
              <a:t>      Обязанность контроля технического и санитарно-гигиенического состояния указанных транспортных средств законодательством возложена на перевозчика.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079" y="542260"/>
            <a:ext cx="87740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Ответственность работодателя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  <a:p>
            <a:r>
              <a:rPr lang="ru-RU" sz="3200" b="1" dirty="0" smtClean="0">
                <a:cs typeface="Times New Roman" pitchFamily="18" charset="0"/>
              </a:rPr>
              <a:t>     В соответствии со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ст. 5.27 </a:t>
            </a:r>
            <a:r>
              <a:rPr lang="ru-RU" sz="3200" b="1" dirty="0" smtClean="0">
                <a:cs typeface="Times New Roman" pitchFamily="18" charset="0"/>
              </a:rPr>
              <a:t>Кодекса об административных правонарушениях </a:t>
            </a:r>
          </a:p>
          <a:p>
            <a:r>
              <a:rPr lang="ru-RU" sz="3200" b="1" dirty="0" smtClean="0">
                <a:cs typeface="Times New Roman" pitchFamily="18" charset="0"/>
              </a:rPr>
              <a:t>за привлечение к работе сотрудников, </a:t>
            </a:r>
          </a:p>
          <a:p>
            <a:r>
              <a:rPr lang="ru-RU" sz="3200" b="1" dirty="0" smtClean="0">
                <a:cs typeface="Times New Roman" pitchFamily="18" charset="0"/>
              </a:rPr>
              <a:t>не прошедших медосмотр в случаях, установленных законодательством, предусмотрена административная ответственность, административные штрафы в размере: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для должностных лиц — от 1000 до 5000 руб.;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533400"/>
            <a:ext cx="79709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соответствии с частью второй </a:t>
            </a:r>
          </a:p>
          <a:p>
            <a:pPr eaLnBrk="0" hangingPunct="0"/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ст. 213 Трудового кодекса РФ </a:t>
            </a:r>
            <a:endParaRPr kumimoji="1" lang="ru-RU" sz="3200" b="1" dirty="0" smtClean="0">
              <a:cs typeface="Times New Roman" pitchFamily="18" charset="0"/>
            </a:endParaRPr>
          </a:p>
          <a:p>
            <a:pPr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ru-RU" sz="3200" b="1" dirty="0" err="1" smtClean="0">
                <a:cs typeface="Times New Roman" pitchFamily="18" charset="0"/>
              </a:rPr>
              <a:t>р</a:t>
            </a:r>
            <a:r>
              <a:rPr kumimoji="1" lang="en-US" sz="3200" b="1" dirty="0" err="1" smtClean="0">
                <a:cs typeface="Times New Roman" pitchFamily="18" charset="0"/>
              </a:rPr>
              <a:t>аботники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организаций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пищевой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промышленности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endParaRPr kumimoji="1" lang="ru-RU" sz="3200" b="1" dirty="0" smtClean="0">
              <a:cs typeface="Times New Roman" pitchFamily="18" charset="0"/>
            </a:endParaRPr>
          </a:p>
          <a:p>
            <a:pPr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общественного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питания</a:t>
            </a:r>
            <a:r>
              <a:rPr kumimoji="1" lang="en-US" sz="3200" b="1" dirty="0" smtClean="0">
                <a:cs typeface="Times New Roman" pitchFamily="18" charset="0"/>
              </a:rPr>
              <a:t> и </a:t>
            </a:r>
            <a:r>
              <a:rPr kumimoji="1" lang="en-US" sz="3200" b="1" dirty="0" err="1" smtClean="0">
                <a:cs typeface="Times New Roman" pitchFamily="18" charset="0"/>
              </a:rPr>
              <a:t>торговли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endParaRPr kumimoji="1" lang="ru-RU" sz="3200" b="1" dirty="0" smtClean="0">
              <a:cs typeface="Times New Roman" pitchFamily="18" charset="0"/>
            </a:endParaRPr>
          </a:p>
          <a:p>
            <a:pPr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водопроводных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сооружений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endParaRPr kumimoji="1" lang="ru-RU" sz="3200" b="1" dirty="0" smtClean="0">
              <a:cs typeface="Times New Roman" pitchFamily="18" charset="0"/>
            </a:endParaRPr>
          </a:p>
          <a:p>
            <a:pPr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лечебно-профилактических</a:t>
            </a:r>
            <a:r>
              <a:rPr kumimoji="1" lang="en-US" sz="3200" b="1" dirty="0" smtClean="0">
                <a:cs typeface="Times New Roman" pitchFamily="18" charset="0"/>
              </a:rPr>
              <a:t> и </a:t>
            </a:r>
            <a:endParaRPr kumimoji="1" lang="ru-RU" sz="3200" b="1" dirty="0" smtClean="0">
              <a:cs typeface="Times New Roman" pitchFamily="18" charset="0"/>
            </a:endParaRPr>
          </a:p>
          <a:p>
            <a:pPr eaLnBrk="0" hangingPunct="0"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детских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учреждений</a:t>
            </a:r>
            <a:r>
              <a:rPr kumimoji="1" lang="ru-RU" sz="3200" b="1" dirty="0" smtClean="0">
                <a:cs typeface="Times New Roman" pitchFamily="18" charset="0"/>
              </a:rPr>
              <a:t> и др.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023" y="574135"/>
            <a:ext cx="821896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для лиц, осуществляющих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предпринимательскую деятельность </a:t>
            </a:r>
          </a:p>
          <a:p>
            <a:pPr>
              <a:buClr>
                <a:srgbClr val="D60093"/>
              </a:buClr>
            </a:pP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без образования юридического лица</a:t>
            </a:r>
            <a:r>
              <a:rPr lang="ru-RU" sz="3200" b="1" dirty="0" smtClean="0">
                <a:cs typeface="Times New Roman" pitchFamily="18" charset="0"/>
              </a:rPr>
              <a:t>,—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1000 до 5000 руб</a:t>
            </a:r>
            <a:r>
              <a:rPr lang="ru-RU" sz="3200" b="1" dirty="0" smtClean="0">
                <a:cs typeface="Times New Roman" pitchFamily="18" charset="0"/>
              </a:rPr>
              <a:t>.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административное приостановление деятельности на срок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до 90 суток;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для юридических лиц </a:t>
            </a:r>
            <a:r>
              <a:rPr lang="ru-RU" sz="3200" b="1" dirty="0" smtClean="0">
                <a:cs typeface="Times New Roman" pitchFamily="18" charset="0"/>
              </a:rPr>
              <a:t>—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30 000 до 50 000 руб. </a:t>
            </a:r>
            <a:r>
              <a:rPr lang="ru-RU" sz="3200" b="1" dirty="0" smtClean="0">
                <a:cs typeface="Times New Roman" pitchFamily="18" charset="0"/>
              </a:rPr>
              <a:t>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административное приостановление деятельности на срок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до 90 суток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953" y="616688"/>
            <a:ext cx="79212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Нарушение законодательства о труде и об охране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труда должностным лицом</a:t>
            </a:r>
            <a:r>
              <a:rPr lang="ru-RU" sz="3200" b="1" dirty="0" smtClean="0">
                <a:cs typeface="Times New Roman" pitchFamily="18" charset="0"/>
              </a:rPr>
              <a:t>,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ранее подвергнутым административному наказанию за аналогичное административное правонарушение, — влечет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дисквалификацию на срок от одного года до трех лет.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39" y="148856"/>
            <a:ext cx="8686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Проект МЗ РФ от 31.12.2015 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 Об утверждении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Порядка проведения </a:t>
            </a:r>
            <a:r>
              <a:rPr lang="ru-RU" sz="3200" b="1" dirty="0" smtClean="0">
                <a:cs typeface="Times New Roman" pitchFamily="18" charset="0"/>
              </a:rPr>
              <a:t>обязательных предварительных (при поступлении на работу) и периодических медицинских осмотров, учета, ведения отчетности и выдачи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личных медицинских книжек </a:t>
            </a:r>
            <a:r>
              <a:rPr lang="ru-RU" sz="3200" b="1" dirty="0" smtClean="0">
                <a:cs typeface="Times New Roman" pitchFamily="18" charset="0"/>
              </a:rPr>
              <a:t>работникам организаций пищевой промышленности, общественного питания и торговли, водопроводных сооружений, медицинских организаций, детских учреждений и некоторых других работодателей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719" y="534286"/>
            <a:ext cx="849541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Порядок проведения медосмотров работников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эпидемиологически значимых профессий </a:t>
            </a:r>
            <a:r>
              <a:rPr lang="ru-RU" sz="3200" b="1" dirty="0" smtClean="0">
                <a:cs typeface="Times New Roman" pitchFamily="18" charset="0"/>
              </a:rPr>
              <a:t>предлагается выделить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в отдельном нормативном правовом акте.</a:t>
            </a:r>
          </a:p>
          <a:p>
            <a:r>
              <a:rPr lang="ru-RU" sz="3200" b="1" dirty="0" smtClean="0">
                <a:cs typeface="Times New Roman" pitchFamily="18" charset="0"/>
              </a:rPr>
              <a:t>Речь идет о работниках, выполняющих работы, включенные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пункты 14 - 26 </a:t>
            </a:r>
            <a:r>
              <a:rPr lang="ru-RU" sz="3200" b="1" dirty="0" smtClean="0">
                <a:cs typeface="Times New Roman" pitchFamily="18" charset="0"/>
              </a:rPr>
              <a:t>Перечня работ, при выполнении которых проводятся обязательные предварительные и периодические медицинские осмотры (обследования) работников, утвержденного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Приказом от 12.04.2011 N 302н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985" y="551120"/>
            <a:ext cx="824023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Порядок проведения предварительных и периодических медицинских осмотров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целях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профилактики профессиональных заболеваний </a:t>
            </a:r>
            <a:r>
              <a:rPr lang="ru-RU" sz="3200" b="1" dirty="0" smtClean="0">
                <a:cs typeface="Times New Roman" pitchFamily="18" charset="0"/>
              </a:rPr>
              <a:t>работников, занятых на тяжелых работах  и на работах с вредными и(или) опасными условиями труда  предлагается выделить </a:t>
            </a:r>
            <a:r>
              <a:rPr lang="ru-RU" sz="3600" b="1" dirty="0" smtClean="0">
                <a:cs typeface="Times New Roman" pitchFamily="18" charset="0"/>
              </a:rPr>
              <a:t>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отдельный нормативный правовой документ.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2" y="497898"/>
            <a:ext cx="86637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Проектом приказа утверждаются порядок проведения и учета результатов медицинских осмотров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 целью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раннего выявления инфекционных заболеваний </a:t>
            </a: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среди работников </a:t>
            </a:r>
            <a:r>
              <a:rPr lang="ru-RU" sz="3200" b="1" u="sng" dirty="0" smtClean="0">
                <a:solidFill>
                  <a:srgbClr val="FF99FF"/>
                </a:solidFill>
                <a:cs typeface="Times New Roman" pitchFamily="18" charset="0"/>
              </a:rPr>
              <a:t>эпидемиологически значимых профессий.</a:t>
            </a:r>
            <a:r>
              <a:rPr lang="ru-RU" sz="3200" b="1" dirty="0" smtClean="0">
                <a:cs typeface="Times New Roman" pitchFamily="18" charset="0"/>
              </a:rPr>
              <a:t>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перечень работ (услуг), при выполнении которых такие медосмотры проводятся,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форма, порядок оформления и выдачи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личной медицинской книжки </a:t>
            </a:r>
            <a:r>
              <a:rPr lang="ru-RU" sz="3200" b="1" dirty="0" smtClean="0">
                <a:cs typeface="Times New Roman" pitchFamily="18" charset="0"/>
              </a:rPr>
              <a:t>(включая требования к ведению личной медицинской книжки в электронном виде).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244" y="544476"/>
            <a:ext cx="768734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 проекте  впервые составлен</a:t>
            </a:r>
            <a:r>
              <a:rPr lang="ru-RU" sz="36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единый перечень профессий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, </a:t>
            </a:r>
            <a:r>
              <a:rPr lang="ru-RU" sz="3200" b="1" dirty="0" smtClean="0">
                <a:cs typeface="Times New Roman" pitchFamily="18" charset="0"/>
              </a:rPr>
              <a:t>производств, организаций, работники которых 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находятся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в зоне риска развития инфекционных заболеваний </a:t>
            </a:r>
            <a:r>
              <a:rPr lang="ru-RU" sz="3200" b="1" dirty="0" smtClean="0">
                <a:cs typeface="Times New Roman" pitchFamily="18" charset="0"/>
              </a:rPr>
              <a:t>и 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обязаны иметь личные медицинские книжки</a:t>
            </a: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592" y="534951"/>
            <a:ext cx="766607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Медицинские осмотры и клинико-диагностические обследования работников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эпидемиологически значимых профессий </a:t>
            </a:r>
            <a:r>
              <a:rPr lang="ru-RU" sz="3200" b="1" dirty="0" smtClean="0">
                <a:cs typeface="Times New Roman" pitchFamily="18" charset="0"/>
              </a:rPr>
              <a:t>проводятся в   соответствии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со стандартами, </a:t>
            </a:r>
            <a:r>
              <a:rPr lang="ru-RU" sz="3200" b="1" dirty="0" smtClean="0">
                <a:cs typeface="Times New Roman" pitchFamily="18" charset="0"/>
              </a:rPr>
              <a:t>утвержденными Министерством здравоохранения Российской Федерации.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517" y="541596"/>
            <a:ext cx="786809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Для прохождения медицинского осмотра работник представляет в медицинскую организацию следующие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документы: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паспорт (или иной документ установленного образца, удостоверяющий его личность);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личную медицинскую книжку установленного образца.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530299"/>
            <a:ext cx="867294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Предварительные</a:t>
            </a:r>
            <a:r>
              <a:rPr lang="ru-RU" sz="3200" b="1" dirty="0" smtClean="0">
                <a:cs typeface="Times New Roman" pitchFamily="18" charset="0"/>
              </a:rPr>
              <a:t> медицинские осмотры проводятся при  поступлении на   работу, в том числе при переходе на новое место работы,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периодические</a:t>
            </a:r>
            <a:r>
              <a:rPr lang="ru-RU" sz="3200" b="1" dirty="0" smtClean="0">
                <a:cs typeface="Times New Roman" pitchFamily="18" charset="0"/>
              </a:rPr>
              <a:t> медицинские осмотры проводятся не реже, чем в сроки, предусмотренные приложением № 2 к настоящему приказу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(1 раз в 6 месяцев)</a:t>
            </a:r>
            <a:endParaRPr lang="ru-RU" sz="3600" b="1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596" y="539461"/>
            <a:ext cx="80818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проходят </a:t>
            </a:r>
          </a:p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kumimoji="1" lang="ru-RU" sz="3200" b="1" dirty="0" smtClean="0">
                <a:cs typeface="Times New Roman" pitchFamily="18" charset="0"/>
              </a:rPr>
              <a:t> обязательные  предварительные (при поступлении на работу) и </a:t>
            </a:r>
          </a:p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kumimoji="1" lang="ru-RU" sz="3200" b="1" dirty="0" smtClean="0">
                <a:cs typeface="Times New Roman" pitchFamily="18" charset="0"/>
              </a:rPr>
              <a:t> периодические медицинские осмотры (обследования) </a:t>
            </a:r>
            <a:r>
              <a:rPr kumimoji="1"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в целях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охраны здоровья населения,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предупреждения возникновения и распространения заболеваний.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836" y="539824"/>
            <a:ext cx="85343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Осмотры врачей специалистов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(врач - дерматовенеролог и по показаниям- врач - инфекционист),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результаты лабораторных и   инструментальных исследований,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заключения врачей-специалистов отражаются в  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учетной форме № 025/у, </a:t>
            </a:r>
            <a:r>
              <a:rPr lang="ru-RU" sz="3200" b="1" dirty="0" smtClean="0">
                <a:cs typeface="Times New Roman" pitchFamily="18" charset="0"/>
              </a:rPr>
              <a:t>утвержденной приказом  МЗ РФ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от 15 декабря 2014 г. № 834н). </a:t>
            </a:r>
            <a:endParaRPr lang="ru-RU" sz="32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415" y="563304"/>
            <a:ext cx="880375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Оптимизирован перечень контингентов</a:t>
            </a:r>
            <a:r>
              <a:rPr lang="ru-RU" sz="3200" b="1" dirty="0" smtClean="0">
                <a:cs typeface="Times New Roman" pitchFamily="18" charset="0"/>
              </a:rPr>
              <a:t>, подлежащих предварительным и периодическим медицинским осмотрам, с учетом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расширения видов деятельности</a:t>
            </a:r>
            <a:r>
              <a:rPr lang="ru-RU" sz="3200" b="1" dirty="0" smtClean="0">
                <a:cs typeface="Times New Roman" pitchFamily="18" charset="0"/>
              </a:rPr>
              <a:t>, осуществление которых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потенциально связано с возможностью распространения инфекционных заболеваний среди населения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(</a:t>
            </a:r>
            <a:r>
              <a:rPr lang="ru-RU" sz="4000" b="1" u="sng" dirty="0" smtClean="0">
                <a:solidFill>
                  <a:srgbClr val="FFFF00"/>
                </a:solidFill>
                <a:cs typeface="Times New Roman" pitchFamily="18" charset="0"/>
              </a:rPr>
              <a:t>с 13 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приказе № 302н </a:t>
            </a:r>
            <a:r>
              <a:rPr lang="ru-RU" sz="4000" b="1" u="sng" dirty="0" smtClean="0">
                <a:solidFill>
                  <a:srgbClr val="FFFF00"/>
                </a:solidFill>
                <a:cs typeface="Times New Roman" pitchFamily="18" charset="0"/>
              </a:rPr>
              <a:t>до 26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– в Проекте)</a:t>
            </a:r>
            <a:endParaRPr lang="ru-RU" sz="3200" b="1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86" y="571938"/>
            <a:ext cx="86974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Сокращены объем и периодичность </a:t>
            </a:r>
            <a:r>
              <a:rPr lang="ru-RU" sz="3200" b="1" dirty="0" smtClean="0">
                <a:cs typeface="Times New Roman" pitchFamily="18" charset="0"/>
              </a:rPr>
              <a:t>медицинских осмотров  для отдельных категорий работников,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упрощен порядок их проведения </a:t>
            </a:r>
          </a:p>
          <a:p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с учетом: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действующих нормативных документов;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демографических и миграционных процессов;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сложившейся эпидемиологической ситуации по инфекционным  и паразитарным заболеваниям на территории РФ и прогноза заболеваемости.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68" y="554887"/>
            <a:ext cx="804884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Исключено участие профпатолога</a:t>
            </a:r>
            <a:r>
              <a:rPr lang="ru-RU" sz="3200" b="1" dirty="0" smtClean="0">
                <a:cs typeface="Times New Roman" pitchFamily="18" charset="0"/>
              </a:rPr>
              <a:t>, так как при проведении медицинских осмотров работников </a:t>
            </a:r>
            <a:r>
              <a:rPr lang="ru-RU" sz="3200" b="1" u="sng" dirty="0" smtClean="0">
                <a:solidFill>
                  <a:srgbClr val="FF99FF"/>
                </a:solidFill>
                <a:cs typeface="Times New Roman" pitchFamily="18" charset="0"/>
              </a:rPr>
              <a:t>эпидемиологически значимых профессий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 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не требуется </a:t>
            </a:r>
            <a:r>
              <a:rPr lang="ru-RU" sz="3200" b="1" dirty="0" smtClean="0">
                <a:cs typeface="Times New Roman" pitchFamily="18" charset="0"/>
              </a:rPr>
              <a:t>установление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причинно-следственной связи </a:t>
            </a:r>
            <a:r>
              <a:rPr lang="ru-RU" sz="3200" b="1" dirty="0" smtClean="0">
                <a:cs typeface="Times New Roman" pitchFamily="18" charset="0"/>
              </a:rPr>
              <a:t>выявленных инфекционных заболеваний с профессией.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548" y="542259"/>
            <a:ext cx="855491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При выявлении лиц с подозрением 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социально-значимые заболевания </a:t>
            </a:r>
            <a:r>
              <a:rPr lang="ru-RU" sz="3200" b="1" dirty="0" smtClean="0">
                <a:cs typeface="Times New Roman" pitchFamily="18" charset="0"/>
              </a:rPr>
              <a:t>и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заболевания, представляющие опасность для окружающих </a:t>
            </a:r>
            <a:r>
              <a:rPr lang="ru-RU" sz="3200" b="1" dirty="0" smtClean="0">
                <a:cs typeface="Times New Roman" pitchFamily="18" charset="0"/>
              </a:rPr>
              <a:t>(туберкулез, сифилис, инфекции, передаваемые преимущественно половым путем, ВИЧ-инфекция, вирусные гепатиты В и С, гельминтозы), медицинская организация направляет их на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дополнительное обследование и лечение </a:t>
            </a:r>
            <a:r>
              <a:rPr lang="ru-RU" sz="3200" b="1" dirty="0" smtClean="0">
                <a:cs typeface="Times New Roman" pitchFamily="18" charset="0"/>
              </a:rPr>
              <a:t>в специализированные медицинские организации 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341" y="571721"/>
            <a:ext cx="834000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При наличии подозрений 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другие </a:t>
            </a:r>
            <a:r>
              <a:rPr lang="ru-RU" sz="3200" b="1" dirty="0" smtClean="0">
                <a:cs typeface="Times New Roman" pitchFamily="18" charset="0"/>
              </a:rPr>
              <a:t>инфекционные (паразитарные) заболевания работник направляется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консультацию и лечение к врачу-инфекционисту </a:t>
            </a:r>
            <a:r>
              <a:rPr lang="ru-RU" sz="3200" b="1" dirty="0" smtClean="0">
                <a:cs typeface="Times New Roman" pitchFamily="18" charset="0"/>
              </a:rPr>
              <a:t>в установленном порядке.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517" y="554444"/>
            <a:ext cx="791062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При выявлении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носительства патогенного стафилококка </a:t>
            </a:r>
            <a:r>
              <a:rPr lang="ru-RU" sz="3200" b="1" dirty="0" smtClean="0">
                <a:cs typeface="Times New Roman" pitchFamily="18" charset="0"/>
              </a:rPr>
              <a:t>работник направляется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консультацию и лечение к врачу-отоларингологу </a:t>
            </a:r>
            <a:r>
              <a:rPr lang="ru-RU" sz="3200" b="1" dirty="0" smtClean="0">
                <a:cs typeface="Times New Roman" pitchFamily="18" charset="0"/>
              </a:rPr>
              <a:t>в установленном порядке.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305" y="541770"/>
            <a:ext cx="80541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Предусмотрен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учет сведений случаев инфекционных заболеваний, </a:t>
            </a:r>
            <a:r>
              <a:rPr lang="ru-RU" sz="3200" b="1" dirty="0" smtClean="0">
                <a:cs typeface="Times New Roman" pitchFamily="18" charset="0"/>
              </a:rPr>
              <a:t>выявленных в ходе медицинских осмотров в рамках государственного учета инфекционных заболеваний.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Предусмотрена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форма, порядок оформления, учета и выдачи личных медицинских книжек,  </a:t>
            </a:r>
            <a:r>
              <a:rPr lang="ru-RU" sz="3200" b="1" dirty="0" smtClean="0">
                <a:cs typeface="Times New Roman" pitchFamily="18" charset="0"/>
              </a:rPr>
              <a:t>в том числе в электронном виде.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052" y="541596"/>
            <a:ext cx="852516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Результаты медицинских осмотров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вносятся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в личные медицинские книжки </a:t>
            </a:r>
            <a:r>
              <a:rPr lang="ru-RU" sz="3600" b="1" dirty="0" smtClean="0">
                <a:cs typeface="Times New Roman" pitchFamily="18" charset="0"/>
              </a:rPr>
              <a:t>с помощью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стандартных штампов</a:t>
            </a:r>
            <a:r>
              <a:rPr lang="ru-RU" sz="3200" b="1" dirty="0" smtClean="0">
                <a:cs typeface="Times New Roman" pitchFamily="18" charset="0"/>
              </a:rPr>
              <a:t>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заверяются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печатью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подписью</a:t>
            </a:r>
            <a:r>
              <a:rPr lang="ru-RU" sz="3200" b="1" dirty="0" smtClean="0">
                <a:cs typeface="Times New Roman" pitchFamily="18" charset="0"/>
              </a:rPr>
              <a:t> ответственного специалиста.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68" y="564285"/>
            <a:ext cx="80633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Допуск к работе по завершению осмотра оформляет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терапевт. </a:t>
            </a:r>
          </a:p>
          <a:p>
            <a:r>
              <a:rPr lang="ru-RU" sz="3200" b="1" dirty="0" smtClean="0">
                <a:cs typeface="Times New Roman" pitchFamily="18" charset="0"/>
              </a:rPr>
              <a:t>Если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выявленные инфекционные (паразитарные) заболевания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являются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противопоказанием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к работе,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допуск к работе в личной медицинской книжке не оформляется.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548409"/>
            <a:ext cx="80171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Работники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осуществляющие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отдельные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виды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деятельности</a:t>
            </a:r>
            <a:r>
              <a:rPr kumimoji="1" lang="en-US" sz="3200" b="1" dirty="0" smtClean="0">
                <a:cs typeface="Times New Roman" pitchFamily="18" charset="0"/>
              </a:rPr>
              <a:t>, в </a:t>
            </a:r>
            <a:r>
              <a:rPr kumimoji="1" lang="en-US" sz="3200" b="1" dirty="0" err="1" smtClean="0">
                <a:cs typeface="Times New Roman" pitchFamily="18" charset="0"/>
              </a:rPr>
              <a:t>том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числе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связанной</a:t>
            </a:r>
            <a:r>
              <a:rPr kumimoji="1" lang="en-US" sz="3200" b="1" dirty="0" smtClean="0">
                <a:cs typeface="Times New Roman" pitchFamily="18" charset="0"/>
              </a:rPr>
              <a:t> с </a:t>
            </a:r>
            <a:r>
              <a:rPr kumimoji="1" lang="en-US" sz="3200" b="1" dirty="0" err="1" smtClean="0">
                <a:cs typeface="Times New Roman" pitchFamily="18" charset="0"/>
              </a:rPr>
              <a:t>источниками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повышенной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опасности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проходят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обязательное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психиатрическое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освидетельствование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(ОПО)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не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реже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одного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раза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в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пять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лет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endParaRPr kumimoji="1" lang="ru-RU" sz="3600" b="1" dirty="0" smtClean="0">
              <a:solidFill>
                <a:srgbClr val="FF99FF"/>
              </a:solidFill>
              <a:cs typeface="Times New Roman" pitchFamily="18" charset="0"/>
            </a:endParaRPr>
          </a:p>
          <a:p>
            <a:r>
              <a:rPr kumimoji="1" lang="en-US" sz="3200" b="1" dirty="0" smtClean="0">
                <a:cs typeface="Times New Roman" pitchFamily="18" charset="0"/>
              </a:rPr>
              <a:t>в </a:t>
            </a:r>
            <a:r>
              <a:rPr kumimoji="1" lang="en-US" sz="3200" b="1" dirty="0" err="1" smtClean="0">
                <a:cs typeface="Times New Roman" pitchFamily="18" charset="0"/>
              </a:rPr>
              <a:t>порядке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устанавливаемом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Правительством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Российской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Федерации</a:t>
            </a:r>
            <a:r>
              <a:rPr kumimoji="1" lang="en-US" sz="3200" b="1" dirty="0" smtClean="0">
                <a:cs typeface="Times New Roman" pitchFamily="18" charset="0"/>
              </a:rPr>
              <a:t>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618" y="542260"/>
            <a:ext cx="86175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 итогам </a:t>
            </a:r>
            <a:r>
              <a:rPr lang="ru-RU" sz="3200" b="1" dirty="0" smtClean="0">
                <a:cs typeface="Times New Roman" pitchFamily="18" charset="0"/>
              </a:rPr>
              <a:t>проведения медицинских осмотров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врач-терапевт</a:t>
            </a:r>
            <a:r>
              <a:rPr lang="ru-RU" sz="3200" b="1" dirty="0" smtClean="0">
                <a:cs typeface="Times New Roman" pitchFamily="18" charset="0"/>
              </a:rPr>
              <a:t> составляет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заключительный акт </a:t>
            </a:r>
          </a:p>
          <a:p>
            <a:pPr>
              <a:buClr>
                <a:schemeClr val="tx1"/>
              </a:buClr>
            </a:pPr>
            <a:r>
              <a:rPr lang="ru-RU" sz="3200" b="1" dirty="0" smtClean="0">
                <a:cs typeface="Times New Roman" pitchFamily="18" charset="0"/>
              </a:rPr>
              <a:t>в 3-х экземплярах, который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утверждается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главным врачом </a:t>
            </a:r>
            <a:r>
              <a:rPr lang="ru-RU" sz="3200" b="1" dirty="0" smtClean="0">
                <a:cs typeface="Times New Roman" pitchFamily="18" charset="0"/>
              </a:rPr>
              <a:t>и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заверяется</a:t>
            </a:r>
            <a:r>
              <a:rPr lang="ru-RU" sz="36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печатью</a:t>
            </a:r>
            <a:r>
              <a:rPr lang="ru-RU" sz="36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277" y="534287"/>
            <a:ext cx="846351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dirty="0" smtClean="0">
                <a:solidFill>
                  <a:srgbClr val="FF0000"/>
                </a:solidFill>
                <a:cs typeface="Times New Roman" pitchFamily="18" charset="0"/>
              </a:rPr>
              <a:t>  </a:t>
            </a:r>
            <a:r>
              <a:rPr lang="ru-RU" sz="3200" b="1" dirty="0" smtClean="0">
                <a:cs typeface="Times New Roman" pitchFamily="18" charset="0"/>
              </a:rPr>
              <a:t>порядок осмотров для представителей отдельных профессий предлагается поменять в соответствии с современными представлениями об эпидемиологии: например,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отменено серологическое обследование на брюшной тиф </a:t>
            </a:r>
            <a:r>
              <a:rPr lang="ru-RU" sz="3200" b="1" dirty="0" smtClean="0">
                <a:cs typeface="Times New Roman" pitchFamily="18" charset="0"/>
              </a:rPr>
              <a:t>для всех работников,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за исключением </a:t>
            </a:r>
            <a:r>
              <a:rPr lang="ru-RU" sz="3200" b="1" dirty="0" smtClean="0">
                <a:cs typeface="Times New Roman" pitchFamily="18" charset="0"/>
              </a:rPr>
              <a:t>иностранных граждан, и лиц, работающих на водопроводных сооружениях, связанных с подготовкой воды и обслуживанием водопроводных сетей (в т.ч. на судах),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909" y="540488"/>
            <a:ext cx="81020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так как в последние годы значительно сократилось число хронических бактерионосителей  тифопаратифозных заболеваний как потенциальных источников инфекции.</a:t>
            </a:r>
            <a:endParaRPr lang="ru-RU" sz="3200" dirty="0" smtClean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606" y="574157"/>
            <a:ext cx="797441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введена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ежегодная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периодичность обследований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носительство возбудителей кишечных инфекций </a:t>
            </a:r>
            <a:r>
              <a:rPr lang="ru-RU" sz="3200" b="1" dirty="0" smtClean="0">
                <a:cs typeface="Times New Roman" pitchFamily="18" charset="0"/>
              </a:rPr>
              <a:t>для работников организаций общественного питания, буфетов, пищеблоков, кремово-кондитерских производств   и работников, непосредственно связанных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переработкой молока  и изготовлением молочных продуктов</a:t>
            </a:r>
            <a:endParaRPr lang="ru-RU" sz="3600" b="1" dirty="0">
              <a:solidFill>
                <a:srgbClr val="FFC0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024" y="533400"/>
            <a:ext cx="78574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Учтены требования действующего законодательства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об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обязанностях работодателя по организации </a:t>
            </a:r>
            <a:r>
              <a:rPr lang="ru-RU" sz="3200" b="1" dirty="0" smtClean="0">
                <a:cs typeface="Times New Roman" pitchFamily="18" charset="0"/>
              </a:rPr>
              <a:t>предварительных и периодических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медицинских осмотров </a:t>
            </a:r>
            <a:r>
              <a:rPr lang="ru-RU" sz="3200" b="1" dirty="0" smtClean="0">
                <a:cs typeface="Times New Roman" pitchFamily="18" charset="0"/>
              </a:rPr>
              <a:t>работников,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сохранения за ними места работы (должности) и 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среднего заработка (статьи 212, 185 ТК РФ, статья 11, 29, 34 ФЗ-52, статья 24, пункт 5 ФЗ-323).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a17f16634a00a4e0b000f82d9df2a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0992" y="592544"/>
            <a:ext cx="7453422" cy="4816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65027" y="5606282"/>
            <a:ext cx="712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cs typeface="Times New Roman" pitchFamily="18" charset="0"/>
              </a:rPr>
              <a:t>СПАСИБО  ЗА  ВНИМАНИ</a:t>
            </a:r>
            <a:r>
              <a:rPr lang="ru-RU" sz="4000" b="1" dirty="0">
                <a:cs typeface="Times New Roman" pitchFamily="18" charset="0"/>
              </a:rPr>
              <a:t>Е!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177" y="530514"/>
            <a:ext cx="818341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Частью шестой ст. 213 ТК РФ </a:t>
            </a:r>
            <a:r>
              <a:rPr lang="ru-RU" sz="3200" b="1" dirty="0" smtClean="0">
                <a:cs typeface="Times New Roman" pitchFamily="18" charset="0"/>
              </a:rPr>
              <a:t>установлено, что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обязательные  предварительные (при поступлении на работу),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периодические медицинские осмотры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психиатрические освидетельствования осуществляются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за счет средств работодателя.</a:t>
            </a:r>
            <a:endParaRPr lang="ru-RU" sz="3600" dirty="0">
              <a:solidFill>
                <a:srgbClr val="FFC0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116" y="530225"/>
            <a:ext cx="82388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Финансирование мероприятий </a:t>
            </a:r>
            <a:r>
              <a:rPr lang="ru-RU" sz="3200" b="1" dirty="0" smtClean="0">
                <a:cs typeface="Times New Roman" pitchFamily="18" charset="0"/>
              </a:rPr>
              <a:t>по прохождению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предварительных,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периодических медицинских осмотров,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гигиенической подготовки и аттестации работников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оплата оформления личной медицинской книжки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согласно ст. 213 ТК РФ возложены на работодателя.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792</TotalTime>
  <Words>2572</Words>
  <Application>Microsoft Office PowerPoint</Application>
  <PresentationFormat>Экран (4:3)</PresentationFormat>
  <Paragraphs>288</Paragraphs>
  <Slides>75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75</vt:i4>
      </vt:variant>
    </vt:vector>
  </HeadingPairs>
  <TitlesOfParts>
    <vt:vector size="76" baseType="lpstr"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Евгений</cp:lastModifiedBy>
  <cp:revision>156</cp:revision>
  <dcterms:created xsi:type="dcterms:W3CDTF">2016-01-11T13:20:32Z</dcterms:created>
  <dcterms:modified xsi:type="dcterms:W3CDTF">2016-04-18T19:33:56Z</dcterms:modified>
</cp:coreProperties>
</file>